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5" r:id="rId8"/>
    <p:sldId id="266" r:id="rId9"/>
    <p:sldId id="267" r:id="rId10"/>
    <p:sldId id="268" r:id="rId11"/>
    <p:sldId id="269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70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07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77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1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84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82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11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20CC-EE97-4AF9-B15B-51183A76F1E7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62AF56-B7B2-4569-B15C-697B0F164AA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5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128D4-278D-4CC3-BC5C-3F18833A3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7200" dirty="0"/>
              <a:t>Basisförderung</a:t>
            </a:r>
            <a:endParaRPr lang="de-DE" sz="8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DD358F-D42F-49C9-8394-6D51A2371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LJF Sitzung am 20.09.2023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2151DCF-3637-44D2-B25E-797FDDD95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12" y="174776"/>
            <a:ext cx="3657121" cy="155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2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DC178-25E6-4E4F-868D-D7064BE4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Erläuterungen SDGs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660C01-5571-4083-8E83-C4230AEA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de-DE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Nachhaltigkeit: Städte und Gemeinden, Konsum, Produktion</a:t>
            </a:r>
          </a:p>
          <a:p>
            <a:pPr lvl="1"/>
            <a:r>
              <a: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Bewusstseinsförderung und Verankerung der </a:t>
            </a:r>
            <a:r>
              <a:rPr lang="de-DE" sz="1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hohen Bedeutung von </a:t>
            </a:r>
            <a:r>
              <a: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Nachhaltigkeit bei Kindern, Jugendlichen und jungen Erwachsenen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de-DE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Maßnahmen zu Energie, Umwelt- und Klimaschutz</a:t>
            </a:r>
          </a:p>
          <a:p>
            <a:pPr lvl="1"/>
            <a:r>
              <a: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Förderung von Umwelt- und Klimaschutz</a:t>
            </a:r>
          </a:p>
          <a:p>
            <a:pPr lvl="1"/>
            <a:r>
              <a:rPr lang="de-D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Schonender Umgang mit Ressourcen</a:t>
            </a:r>
          </a:p>
          <a:p>
            <a:pPr marL="342900" indent="-342900">
              <a:buFont typeface="+mj-lt"/>
              <a:buAutoNum type="arabicPeriod" startAt="8"/>
            </a:pPr>
            <a:r>
              <a:rPr lang="de-DE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Frieden, Gerechtigkeit, starke Institutionen, politische Bildung und Demokratieförderung</a:t>
            </a:r>
            <a:endParaRPr lang="de-DE" sz="19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Demokratieförderung und politische Bildung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Maßnahmen zum friedlichen und fairen Miteinander</a:t>
            </a:r>
            <a:endParaRPr lang="de-D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endParaRPr lang="de-DE" sz="18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de-D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45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606E0-D04F-4813-B0B1-02CB9556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Erläuterungen SDGs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362B4B-A5DE-4623-A563-49AF765D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de-DE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Partnerschaften zur Erreichung der Ziele</a:t>
            </a:r>
          </a:p>
          <a:p>
            <a:pPr lvl="1"/>
            <a:r>
              <a:rPr lang="de-DE" sz="1600" spc="15" dirty="0">
                <a:ea typeface="Times New Roman" panose="02020603050405020304" pitchFamily="18" charset="0"/>
              </a:rPr>
              <a:t>Erreichung der Nachhaltigkeitsziele </a:t>
            </a:r>
            <a:r>
              <a:rPr lang="de-DE" sz="1600" spc="15" dirty="0">
                <a:effectLst/>
                <a:ea typeface="Times New Roman" panose="02020603050405020304" pitchFamily="18" charset="0"/>
              </a:rPr>
              <a:t>gemeinsam mit anderen Organisationen/Vereinen/Institutionen/Gemeinden etc. </a:t>
            </a:r>
          </a:p>
          <a:p>
            <a:pPr lvl="1"/>
            <a:r>
              <a:rPr lang="de-DE" sz="1600" spc="15" dirty="0">
                <a:effectLst/>
                <a:ea typeface="Times New Roman" panose="02020603050405020304" pitchFamily="18" charset="0"/>
              </a:rPr>
              <a:t>Austausch zwischen Kindern, Jugendlichen und jungen Erwachsenen mit anderen Regionen, sozialen Schichten, Kulturen etc. </a:t>
            </a:r>
            <a:endParaRPr lang="de-D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de-DE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Menschenwürdige Arbeit, Wirtschaftswachstum und Innovation</a:t>
            </a:r>
          </a:p>
          <a:p>
            <a:pPr lvl="1"/>
            <a:r>
              <a:rPr lang="de-DE" sz="1600" spc="15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Näherbringen der Wertigkeit von menschenwürdiger Arbeit und </a:t>
            </a:r>
            <a:r>
              <a:rPr lang="de-DE" sz="1600" spc="15" dirty="0">
                <a:ea typeface="Times New Roman" panose="02020603050405020304" pitchFamily="18" charset="0"/>
                <a:cs typeface="Arial" panose="020B0604020202020204" pitchFamily="34" charset="0"/>
              </a:rPr>
              <a:t>nachhaltigem Wirtschaftswachstum an Kinder, Jugendliche und junge Erwachsene</a:t>
            </a:r>
            <a:endParaRPr lang="de-D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9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929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63E57-B32C-44CB-B829-D964281A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Beispielrechnungen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770A79D7-8BF6-4597-B1D8-5C7660E2B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031553"/>
            <a:ext cx="9876821" cy="3828169"/>
          </a:xfrm>
        </p:spPr>
      </p:pic>
    </p:spTree>
    <p:extLst>
      <p:ext uri="{BB962C8B-B14F-4D97-AF65-F5344CB8AC3E}">
        <p14:creationId xmlns:p14="http://schemas.microsoft.com/office/powerpoint/2010/main" val="62248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2F770-FD18-4FCC-B739-D2CFE499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B8820-5C21-4581-A7AF-EE50E82E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sz="2400" dirty="0"/>
              <a:t>bekennt sich zur demokratischen Republik Österreich </a:t>
            </a:r>
          </a:p>
          <a:p>
            <a:pPr lvl="1"/>
            <a:r>
              <a:rPr lang="de-DE" sz="2400" dirty="0"/>
              <a:t>weder vereinsbehördlich untersagt noch aufgelöst</a:t>
            </a:r>
          </a:p>
          <a:p>
            <a:pPr lvl="1"/>
            <a:r>
              <a:rPr lang="de-DE" sz="2400" dirty="0"/>
              <a:t>kein der Europäischen Menschenrechtskonvention widersprechendes Gedankengut </a:t>
            </a:r>
          </a:p>
          <a:p>
            <a:pPr lvl="1"/>
            <a:r>
              <a:rPr lang="de-DE" sz="2400" dirty="0"/>
              <a:t>Mitgliedschaft für jede/jeden österreichischen Staatsbürger*in und diesen Gleichgestellten </a:t>
            </a:r>
          </a:p>
          <a:p>
            <a:pPr lvl="1"/>
            <a:r>
              <a:rPr lang="de-DE" sz="2400" dirty="0"/>
              <a:t>jährliche Aktivitäten in mindestens vier Landesbezirken</a:t>
            </a:r>
          </a:p>
        </p:txBody>
      </p:sp>
    </p:spTree>
    <p:extLst>
      <p:ext uri="{BB962C8B-B14F-4D97-AF65-F5344CB8AC3E}">
        <p14:creationId xmlns:p14="http://schemas.microsoft.com/office/powerpoint/2010/main" val="217188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9A742-911E-4CEA-825D-06DB8793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Höhe der Förderung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6D9A95-099B-445F-B8AE-FD8000D2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AT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richtet sich nach Maßgabe der finanziellen Mittel und liegt im Ermessen des Fördergebers</a:t>
            </a:r>
            <a:endParaRPr lang="de-DE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de-AT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Erfüllung der von der Förderstelle festgesetzten Kriterien </a:t>
            </a:r>
          </a:p>
          <a:p>
            <a:pPr algn="just">
              <a:lnSpc>
                <a:spcPct val="150000"/>
              </a:lnSpc>
            </a:pPr>
            <a:r>
              <a:rPr lang="de-AT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tatsächliche Fördersumme ist abhängig von </a:t>
            </a:r>
          </a:p>
          <a:p>
            <a:pPr lvl="1" algn="just">
              <a:lnSpc>
                <a:spcPct val="110000"/>
              </a:lnSpc>
            </a:pPr>
            <a:r>
              <a:rPr lang="de-A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Anzahl der Mitglieder</a:t>
            </a:r>
          </a:p>
          <a:p>
            <a:pPr lvl="1" algn="just">
              <a:lnSpc>
                <a:spcPct val="110000"/>
              </a:lnSpc>
            </a:pPr>
            <a:r>
              <a:rPr lang="de-A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Anzahl der Aktivitäten </a:t>
            </a:r>
          </a:p>
          <a:p>
            <a:pPr lvl="1" algn="just">
              <a:lnSpc>
                <a:spcPct val="110000"/>
              </a:lnSpc>
            </a:pPr>
            <a:r>
              <a:rPr lang="de-A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Erfüllung der an </a:t>
            </a:r>
            <a:r>
              <a:rPr lang="de-AT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Sustainable</a:t>
            </a:r>
            <a:r>
              <a:rPr lang="de-A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Development Goals (SDGs) angelehnte Kriterien</a:t>
            </a:r>
          </a:p>
          <a:p>
            <a:pPr algn="just">
              <a:lnSpc>
                <a:spcPct val="150000"/>
              </a:lnSpc>
            </a:pPr>
            <a:r>
              <a:rPr lang="de-AT" sz="1800" dirty="0"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de-AT" sz="1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 mehr SDGs desto höher die Fördersumme</a:t>
            </a:r>
            <a:endParaRPr lang="de-DE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96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0C28C-055A-4A79-AA12-1A9BE95D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 </a:t>
            </a:r>
            <a:r>
              <a:rPr lang="de-DE" dirty="0" err="1"/>
              <a:t>Sustainable</a:t>
            </a:r>
            <a:r>
              <a:rPr lang="de-DE" dirty="0"/>
              <a:t> Development </a:t>
            </a:r>
            <a:r>
              <a:rPr lang="de-DE" dirty="0" err="1"/>
              <a:t>goals</a:t>
            </a:r>
            <a:r>
              <a:rPr lang="de-DE" dirty="0"/>
              <a:t> angelehnte </a:t>
            </a:r>
            <a:r>
              <a:rPr lang="de-DE" dirty="0" err="1"/>
              <a:t>kriterien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24E876-E8DB-4F0A-81DA-406B0CC09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1600" dirty="0"/>
              <a:t>Keine Armut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Gesundheit und Wohlergehen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Bildung und Kunst &amp; Kultur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Geschlechtergleichstellung und Freiheit von Diskriminierung jeglicher Form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Weniger Ungleichheiten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Nachhaltigkeit: Städte und Gemeinden, Konsum, Produktion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Maßnahmen zu Energie, Umwelt- und Klimaschutz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Frieden, Gerechtigkeit, starke Institutionen, politische Bildung und Demokratieförderung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Partnerschaften zur Erreichung der Ziele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600" dirty="0"/>
              <a:t>Menschenwürdige Arbeit, Wirtschaftswachstum und Innovation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381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63B01-58A9-45E7-AAEC-EBDD844D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Antragsstellung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6A7CBB-1E7A-4BA4-8E03-32929FD41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Frist: bis spätestens 1. Februar des Folgejahres für das abgelaufene Kalenderjahr über die Homepage www.ljr.at einreichen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2700" dirty="0">
                <a:ea typeface="Times New Roman" panose="02020603050405020304" pitchFamily="18" charset="0"/>
                <a:cs typeface="Times New Roman" panose="02020603050405020304" pitchFamily="18" charset="0"/>
              </a:rPr>
              <a:t>Benötigte Dokumente:</a:t>
            </a:r>
          </a:p>
          <a:p>
            <a:pPr lvl="1" algn="just"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Förderantrag </a:t>
            </a:r>
          </a:p>
          <a:p>
            <a:pPr lvl="1" algn="just"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Tätigkeitsbericht </a:t>
            </a:r>
          </a:p>
          <a:p>
            <a:pPr lvl="1" algn="just"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Vereinsregisterauszug</a:t>
            </a:r>
          </a:p>
          <a:p>
            <a:pPr lvl="1" algn="just"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Weitere Unterlagen, wenn von Förderstelle gefordert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Missachten der Vorgaben sowie  Nichtvorlage der erforderlichen Unterlagen -&gt; Zurückweisung des Förderansuchens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55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D497F-C0F8-4914-80A1-087D9504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aNTRAGSstellung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0DE1C0-31C4-4601-B6DF-08E8DE336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Inhalt Tätigkeitsbericht: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Aktivitäten des Vereins mit Beschreibung und Darlegung der Erfüllung der SDGs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Aktivitäten = jegliche durch den Verein durchgeführte Aktionen, Veranstaltungen, Projekte, Versammlungen, Ausflüge, Workshops und Seminare, Publikationen und ähnliches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Basisförderung deckt folgende Punkte ab: </a:t>
            </a:r>
          </a:p>
          <a:p>
            <a:pPr lvl="1" algn="just"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organisatorischen Maßnahmen </a:t>
            </a:r>
          </a:p>
          <a:p>
            <a:pPr lvl="1" algn="just"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Verwaltungsaufwände </a:t>
            </a:r>
          </a:p>
          <a:p>
            <a:pPr lvl="1" algn="just"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vereinsorganisationsinterne Treffen, Klausuren, Besprechungen, Jahresvorstandstreffen</a:t>
            </a:r>
          </a:p>
          <a:p>
            <a:pPr marL="0" lvl="1" indent="457200" algn="just">
              <a:lnSpc>
                <a:spcPct val="150000"/>
              </a:lnSpc>
              <a:spcAft>
                <a:spcPts val="600"/>
              </a:spcAft>
            </a:pPr>
            <a:r>
              <a:rPr lang="de-DE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Bei Bezug der Basisförderung für angeführte Tätigkeiten keine Einzel- und Projektförderung möglich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2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4E44251-D456-4D0F-B045-A8DF1EADC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64" y="791306"/>
            <a:ext cx="3816078" cy="538089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B945F34-A147-484C-B733-67C99B429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575" y="791306"/>
            <a:ext cx="3810850" cy="538089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38CE797-5B8A-4EC8-A3A5-D24C230E56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3458" y="791307"/>
            <a:ext cx="3793087" cy="53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1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E4AC6-05C6-4C23-BE62-95180CE1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Erläuterungen SDGs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E12078-EFC2-4D17-974E-7556E60F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100" dirty="0"/>
              <a:t>Keine Armut</a:t>
            </a:r>
          </a:p>
          <a:p>
            <a:pPr lvl="1">
              <a:lnSpc>
                <a:spcPct val="150000"/>
              </a:lnSpc>
            </a:pPr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Unterstützung sozioökonomisch benachteiligter Kinder, Jugendlichen und jungen Erwachsenen </a:t>
            </a:r>
          </a:p>
          <a:p>
            <a:pPr lvl="1">
              <a:lnSpc>
                <a:spcPct val="150000"/>
              </a:lnSpc>
            </a:pPr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nachhaltige Verbesserung ihrer Lebenssituation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Gesundheit und Wohlergehen</a:t>
            </a:r>
          </a:p>
          <a:p>
            <a:pPr lvl="1">
              <a:lnSpc>
                <a:spcPct val="150000"/>
              </a:lnSpc>
            </a:pPr>
            <a:r>
              <a:rPr lang="de-DE" sz="1600" spc="15" dirty="0">
                <a:effectLst/>
                <a:ea typeface="Times New Roman" panose="02020603050405020304" pitchFamily="18" charset="0"/>
              </a:rPr>
              <a:t>Aufrechterhaltung, nachhaltige Förderung und Verbesserung der (biopsychosozialen) Gesundheit und Wohlergehen von Kindern, Jugendlichen und jungen Erwachsenen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800" spc="15" dirty="0">
                <a:ea typeface="Times New Roman" panose="02020603050405020304" pitchFamily="18" charset="0"/>
                <a:cs typeface="Times New Roman" panose="02020603050405020304" pitchFamily="18" charset="0"/>
              </a:rPr>
              <a:t>Bildung, Kunst und Kultur</a:t>
            </a:r>
          </a:p>
          <a:p>
            <a:pPr lvl="1">
              <a:lnSpc>
                <a:spcPct val="150000"/>
              </a:lnSpc>
            </a:pPr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Stärkung der Bildungskompetenzen von Kindern, Jugendlichen und jungen </a:t>
            </a:r>
            <a:r>
              <a:rPr lang="de-DE" sz="1600" spc="15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Erwachsenen</a:t>
            </a:r>
          </a:p>
          <a:p>
            <a:pPr lvl="1">
              <a:lnSpc>
                <a:spcPct val="150000"/>
              </a:lnSpc>
            </a:pPr>
            <a:r>
              <a:rPr lang="de-DE" sz="1600" spc="15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Entwicklung und Förderung ihrer </a:t>
            </a:r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künstlerischen und kulturellen Interessen</a:t>
            </a:r>
            <a:endParaRPr lang="de-DE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de-DE" sz="1600" spc="1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de-D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6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A461E291-EC6A-4035-B8F5-F682CE31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Erläuterungen SDGs</a:t>
            </a:r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9BDD0664-D707-4949-9078-92462C8C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de-DE" dirty="0"/>
              <a:t>Geschlechtergleichstellung und Freiheit von Diskriminierung jeglicher Form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Maßnahmen gegen unmittelbare und mittelbare Diskriminierung aufgrund Geschlecht, Familienstand, sexueller Orientierung, Alter, Religion/Weltanschauung und ethnischer Zugehörigkeit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de-DE" dirty="0"/>
              <a:t>Weniger Ungleichheiten in Vereinen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Befähigung </a:t>
            </a:r>
            <a:r>
              <a:rPr lang="de-DE" sz="1600" spc="15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zur Selbstbestimmung der</a:t>
            </a:r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Kinder, Jugendlichen und jungen Erwachsenen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Förderung ihrer sozialen, wirtschaftlichen und politischen Inklusion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Gewährleistung von Chancengleichheit und Reduktion von Ungleichheiten </a:t>
            </a:r>
          </a:p>
          <a:p>
            <a:pPr lvl="1"/>
            <a:r>
              <a:rPr lang="de-DE" sz="16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Verbesserung der Mitspracheprozesse von Kindern, Jugendlichen und jungen Erwachsenen</a:t>
            </a:r>
            <a:endParaRPr lang="de-DE" sz="1600" dirty="0"/>
          </a:p>
          <a:p>
            <a:pPr lvl="1"/>
            <a:endParaRPr lang="de-D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1530002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Katalog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Katalog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talog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533</Words>
  <Application>Microsoft Office PowerPoint</Application>
  <PresentationFormat>Breitbild</PresentationFormat>
  <Paragraphs>79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Katalog</vt:lpstr>
      <vt:lpstr>Basisförderung</vt:lpstr>
      <vt:lpstr>Fördervoraussetzungen</vt:lpstr>
      <vt:lpstr>Höhe der Förderung</vt:lpstr>
      <vt:lpstr>An Sustainable Development goals angelehnte kriterien</vt:lpstr>
      <vt:lpstr>Antragsstellung</vt:lpstr>
      <vt:lpstr>aNTRAGSstellung</vt:lpstr>
      <vt:lpstr>PowerPoint-Präsentation</vt:lpstr>
      <vt:lpstr>Erläuterungen SDGs</vt:lpstr>
      <vt:lpstr>Erläuterungen SDGs</vt:lpstr>
      <vt:lpstr>Erläuterungen SDGs</vt:lpstr>
      <vt:lpstr>Erläuterungen SDGs</vt:lpstr>
      <vt:lpstr>Beispielrechnungen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Basisförderung</dc:title>
  <dc:creator>Babonits Laura Anna</dc:creator>
  <cp:lastModifiedBy>Babonits Laura Anna</cp:lastModifiedBy>
  <cp:revision>57</cp:revision>
  <dcterms:created xsi:type="dcterms:W3CDTF">2023-09-08T06:08:01Z</dcterms:created>
  <dcterms:modified xsi:type="dcterms:W3CDTF">2023-12-14T10:33:39Z</dcterms:modified>
</cp:coreProperties>
</file>